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5" r:id="rId28"/>
    <p:sldId id="283" r:id="rId29"/>
    <p:sldId id="286" r:id="rId30"/>
    <p:sldId id="284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84CE"/>
    <a:srgbClr val="2563EB"/>
    <a:srgbClr val="F5F5DC"/>
    <a:srgbClr val="D1D5DB"/>
    <a:srgbClr val="D4A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11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B82530A-5A80-2F99-4CA6-9D04891212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MX"/>
              <a:t>B&amp;G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265247-6D08-C25E-344F-FCB082E500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4090B-4A72-4880-90EF-B0C96D9E2CEC}" type="datetimeFigureOut">
              <a:rPr lang="es-MX" smtClean="0"/>
              <a:t>07/10/2024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FC8417-DB66-F0A4-4C12-440FECFF20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E000242-EA21-5D5C-EECC-A644BF6B39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821CD-BC29-40C9-83C8-4671CAEA42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944637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MX"/>
              <a:t>B&amp;G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51594-6B41-4C3D-9BCF-CA781C711F52}" type="datetimeFigureOut">
              <a:rPr lang="es-MX" smtClean="0"/>
              <a:t>07/10/2024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D6BB1-81A5-46DF-905F-5BDD30E61B7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531827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2913-906E-4C64-9C3B-F375F4CEA8FB}" type="datetimeFigureOut">
              <a:rPr lang="es-MX" smtClean="0"/>
              <a:t>07/10/2024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CD0C000-84B4-40BF-99BF-7BD570419609}" type="slidenum">
              <a:rPr lang="es-MX" smtClean="0"/>
              <a:t>‹Nº›</a:t>
            </a:fld>
            <a:endParaRPr lang="es-MX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83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2913-906E-4C64-9C3B-F375F4CEA8FB}" type="datetimeFigureOut">
              <a:rPr lang="es-MX" smtClean="0"/>
              <a:t>07/10/2024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C000-84B4-40BF-99BF-7BD570419609}" type="slidenum">
              <a:rPr lang="es-MX" smtClean="0"/>
              <a:t>‹Nº›</a:t>
            </a:fld>
            <a:endParaRPr lang="es-MX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264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2913-906E-4C64-9C3B-F375F4CEA8FB}" type="datetimeFigureOut">
              <a:rPr lang="es-MX" smtClean="0"/>
              <a:t>07/10/2024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C000-84B4-40BF-99BF-7BD570419609}" type="slidenum">
              <a:rPr lang="es-MX" smtClean="0"/>
              <a:t>‹Nº›</a:t>
            </a:fld>
            <a:endParaRPr lang="es-MX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5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2913-906E-4C64-9C3B-F375F4CEA8FB}" type="datetimeFigureOut">
              <a:rPr lang="es-MX" smtClean="0"/>
              <a:t>07/10/2024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C000-84B4-40BF-99BF-7BD570419609}" type="slidenum">
              <a:rPr lang="es-MX" smtClean="0"/>
              <a:t>‹Nº›</a:t>
            </a:fld>
            <a:endParaRPr lang="es-MX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22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2913-906E-4C64-9C3B-F375F4CEA8FB}" type="datetimeFigureOut">
              <a:rPr lang="es-MX" smtClean="0"/>
              <a:t>07/10/2024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C000-84B4-40BF-99BF-7BD570419609}" type="slidenum">
              <a:rPr lang="es-MX" smtClean="0"/>
              <a:t>‹Nº›</a:t>
            </a:fld>
            <a:endParaRPr lang="es-MX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28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2913-906E-4C64-9C3B-F375F4CEA8FB}" type="datetimeFigureOut">
              <a:rPr lang="es-MX" smtClean="0"/>
              <a:t>07/10/2024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C000-84B4-40BF-99BF-7BD570419609}" type="slidenum">
              <a:rPr lang="es-MX" smtClean="0"/>
              <a:t>‹Nº›</a:t>
            </a:fld>
            <a:endParaRPr lang="es-MX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408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2913-906E-4C64-9C3B-F375F4CEA8FB}" type="datetimeFigureOut">
              <a:rPr lang="es-MX" smtClean="0"/>
              <a:t>07/10/2024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C000-84B4-40BF-99BF-7BD570419609}" type="slidenum">
              <a:rPr lang="es-MX" smtClean="0"/>
              <a:t>‹Nº›</a:t>
            </a:fld>
            <a:endParaRPr lang="es-MX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284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2913-906E-4C64-9C3B-F375F4CEA8FB}" type="datetimeFigureOut">
              <a:rPr lang="es-MX" smtClean="0"/>
              <a:t>07/10/2024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C000-84B4-40BF-99BF-7BD570419609}" type="slidenum">
              <a:rPr lang="es-MX" smtClean="0"/>
              <a:t>‹Nº›</a:t>
            </a:fld>
            <a:endParaRPr lang="es-MX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1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2913-906E-4C64-9C3B-F375F4CEA8FB}" type="datetimeFigureOut">
              <a:rPr lang="es-MX" smtClean="0"/>
              <a:t>07/10/2024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C000-84B4-40BF-99BF-7BD5704196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3284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22913-906E-4C64-9C3B-F375F4CEA8FB}" type="datetimeFigureOut">
              <a:rPr lang="es-MX" smtClean="0"/>
              <a:t>07/10/2024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C000-84B4-40BF-99BF-7BD570419609}" type="slidenum">
              <a:rPr lang="es-MX" smtClean="0"/>
              <a:t>‹Nº›</a:t>
            </a:fld>
            <a:endParaRPr lang="es-MX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81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7422913-906E-4C64-9C3B-F375F4CEA8FB}" type="datetimeFigureOut">
              <a:rPr lang="es-MX" smtClean="0"/>
              <a:t>07/10/2024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0C000-84B4-40BF-99BF-7BD570419609}" type="slidenum">
              <a:rPr lang="es-MX" smtClean="0"/>
              <a:t>‹Nº›</a:t>
            </a:fld>
            <a:endParaRPr lang="es-MX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75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22913-906E-4C64-9C3B-F375F4CEA8FB}" type="datetimeFigureOut">
              <a:rPr lang="es-MX" smtClean="0"/>
              <a:t>07/10/2024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CD0C000-84B4-40BF-99BF-7BD570419609}" type="slidenum">
              <a:rPr lang="es-MX" smtClean="0"/>
              <a:t>‹Nº›</a:t>
            </a:fld>
            <a:endParaRPr lang="es-MX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899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ntalla de video juego en la mano&#10;&#10;Descripción generada automáticamente con confianza baja">
            <a:extLst>
              <a:ext uri="{FF2B5EF4-FFF2-40B4-BE49-F238E27FC236}">
                <a16:creationId xmlns:a16="http://schemas.microsoft.com/office/drawing/2014/main" id="{2498D6CE-106A-44BE-E5E4-3EA6855D04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300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7"/>
            <a:ext cx="12192000" cy="6087518"/>
          </a:xfrm>
          <a:prstGeom prst="rect">
            <a:avLst/>
          </a:prstGeom>
          <a:noFill/>
          <a:effectLst>
            <a:glow>
              <a:schemeClr val="bg1">
                <a:alpha val="97000"/>
              </a:schemeClr>
            </a:glow>
            <a:outerShdw dir="12600000" algn="ctr" rotWithShape="0">
              <a:schemeClr val="bg1"/>
            </a:outerShdw>
            <a:softEdge rad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D3BA86-796E-BFAD-1A45-8B6D3ED3D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5836" y="5938463"/>
            <a:ext cx="5216164" cy="919537"/>
          </a:xfrm>
          <a:solidFill>
            <a:schemeClr val="tx2">
              <a:lumMod val="75000"/>
              <a:lumOff val="25000"/>
              <a:alpha val="71000"/>
            </a:schemeClr>
          </a:solidFill>
          <a:ln>
            <a:gradFill>
              <a:gsLst>
                <a:gs pos="40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reflection blurRad="88900" endPos="0" dist="50800" dir="5400000" sy="-100000" algn="bl" rotWithShape="0"/>
            <a:softEdge rad="0"/>
          </a:effectLst>
        </p:spPr>
        <p:txBody>
          <a:bodyPr>
            <a:normAutofit fontScale="90000"/>
          </a:bodyPr>
          <a:lstStyle/>
          <a:p>
            <a:r>
              <a:rPr lang="es-MX" dirty="0">
                <a:solidFill>
                  <a:srgbClr val="D4AF37"/>
                </a:solidFill>
                <a:effectLst>
                  <a:outerShdw blurRad="596900" dist="50800" dir="5400000" algn="ctr" rotWithShape="0">
                    <a:srgbClr val="000000">
                      <a:alpha val="43137"/>
                    </a:srgbClr>
                  </a:outerShdw>
                </a:effectLst>
              </a:rPr>
              <a:t>B&amp;G Capital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041EF6-B272-78DD-34B3-7759B1F78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3401" y="2290713"/>
            <a:ext cx="6683605" cy="1553066"/>
          </a:xfrm>
          <a:solidFill>
            <a:srgbClr val="1884CE">
              <a:alpha val="76863"/>
            </a:srgbClr>
          </a:solidFill>
          <a:effectLst>
            <a:outerShdw blurRad="50800" dist="63500" dir="5400000" algn="ctr" rotWithShape="0">
              <a:schemeClr val="tx2">
                <a:lumMod val="50000"/>
                <a:lumOff val="50000"/>
                <a:alpha val="43000"/>
              </a:schemeClr>
            </a:outerShdw>
            <a:reflection blurRad="25400" stA="45000" endPos="65000" dist="76200" dir="5400000" sy="-100000" algn="bl" rotWithShape="0"/>
            <a:softEdge rad="0"/>
          </a:effectLst>
        </p:spPr>
        <p:txBody>
          <a:bodyPr>
            <a:normAutofit fontScale="77500" lnSpcReduction="20000"/>
          </a:bodyPr>
          <a:lstStyle/>
          <a:p>
            <a:pPr algn="r"/>
            <a:endParaRPr lang="es-MX" sz="4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MX" sz="4800" dirty="0">
                <a:solidFill>
                  <a:schemeClr val="bg1">
                    <a:lumMod val="95000"/>
                  </a:schemeClr>
                </a:solidFill>
              </a:rPr>
              <a:t>Análisis de sitios web</a:t>
            </a:r>
          </a:p>
        </p:txBody>
      </p:sp>
    </p:spTree>
    <p:extLst>
      <p:ext uri="{BB962C8B-B14F-4D97-AF65-F5344CB8AC3E}">
        <p14:creationId xmlns:p14="http://schemas.microsoft.com/office/powerpoint/2010/main" val="1190788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D63C0-5606-9FA3-D70F-42E9AEF8F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Preguntas Frecuentes (FAQ)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49F8D6-031F-2E5D-05AE-94F8FB81D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3"/>
            <a:ext cx="4562722" cy="2556268"/>
          </a:xfrm>
        </p:spPr>
        <p:txBody>
          <a:bodyPr/>
          <a:lstStyle/>
          <a:p>
            <a:pPr algn="just"/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Una sección de preguntas frecuentes donde se respondan dudas comunes sobre el proceso de inversión, riesgos y rendimientos.</a:t>
            </a:r>
          </a:p>
          <a:p>
            <a:endParaRPr lang="es-MX" dirty="0"/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D082FAA3-0FE8-E58F-7600-6CFB8C4DA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-1859" r="20007" b="1312"/>
          <a:stretch/>
        </p:blipFill>
        <p:spPr>
          <a:xfrm>
            <a:off x="7217963" y="3600403"/>
            <a:ext cx="4504850" cy="229398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08992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130B2-DBDA-05B6-0C53-BCBF1795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Blog o Noticias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E99B9B-B4CA-65B6-3852-44867C36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344115"/>
            <a:ext cx="3686029" cy="2169769"/>
          </a:xfrm>
        </p:spPr>
        <p:txBody>
          <a:bodyPr/>
          <a:lstStyle/>
          <a:p>
            <a:pPr algn="just"/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 espacio donde compartan artículos relevantes, análisis de mercados y actualizaciones de la empresa.</a:t>
            </a:r>
          </a:p>
          <a:p>
            <a:pPr algn="just"/>
            <a:endParaRPr lang="es-MX" dirty="0"/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E75390C-DA6B-8A41-FF43-7979A633F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9" t="-822" r="19671" b="-2814"/>
          <a:stretch/>
        </p:blipFill>
        <p:spPr>
          <a:xfrm>
            <a:off x="7054394" y="3925998"/>
            <a:ext cx="4715838" cy="199318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51437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F3750-1902-E4FF-7F2D-A78E96A66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Portal de Inversionistas (Iniciar Sesión)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BE22A9-1D36-F517-0C65-F4AF9C5C0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4" y="2015733"/>
            <a:ext cx="4644421" cy="2443146"/>
          </a:xfrm>
        </p:spPr>
        <p:txBody>
          <a:bodyPr/>
          <a:lstStyle/>
          <a:p>
            <a:pPr algn="just"/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 área privada para que los inversionistas actuales puedan acceder a información sobre sus cuentas, portafolios y estados de cuenta.</a:t>
            </a:r>
          </a:p>
          <a:p>
            <a:pPr algn="just"/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BEFC3A-B3E6-7E43-4E98-0A5E59A7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16" y="3061982"/>
            <a:ext cx="5703996" cy="279379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55352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2BE79-68D6-5223-B97C-81D257CA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Webinars</a:t>
            </a:r>
            <a:r>
              <a:rPr lang="es-MX" dirty="0"/>
              <a:t> y Eventos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45B5E8-54F8-FA44-E5E2-0727D6521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3"/>
            <a:ext cx="5807060" cy="3074742"/>
          </a:xfrm>
        </p:spPr>
        <p:txBody>
          <a:bodyPr/>
          <a:lstStyle/>
          <a:p>
            <a:pPr algn="just"/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Sección dedicada a promocionar </a:t>
            </a:r>
            <a:r>
              <a:rPr lang="es-MX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webinars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conferencias o eventos de la empresa relacionados con inversiones y finanzas.</a:t>
            </a:r>
          </a:p>
          <a:p>
            <a:pPr algn="just"/>
            <a:endParaRPr lang="es-MX" dirty="0"/>
          </a:p>
        </p:txBody>
      </p:sp>
      <p:pic>
        <p:nvPicPr>
          <p:cNvPr id="5" name="Imagen 4" descr="Un grupo de personas sentadas alrededor de una mesa con una computadora&#10;&#10;Descripción generada automáticamente">
            <a:extLst>
              <a:ext uri="{FF2B5EF4-FFF2-40B4-BE49-F238E27FC236}">
                <a16:creationId xmlns:a16="http://schemas.microsoft.com/office/drawing/2014/main" id="{84EF2EDD-D74B-3FC7-BF57-B62CAA087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32" y="3129043"/>
            <a:ext cx="4201723" cy="280114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58731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9ED1D-8F8D-8BB9-6366-37C56996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Contacta a un Asesor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6551FB-4B7B-8EF8-18B0-8D48205F9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788207" cy="2754231"/>
          </a:xfrm>
        </p:spPr>
        <p:txBody>
          <a:bodyPr/>
          <a:lstStyle/>
          <a:p>
            <a:pPr algn="just"/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 formulario o link que permita a los usuarios contactar rápidamente con un asesor de inversiones para recibir más información o agendar una consulta.</a:t>
            </a:r>
          </a:p>
          <a:p>
            <a:pPr algn="just"/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9685D3-6B3B-144C-47DC-7857FDA0E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103" y="4119668"/>
            <a:ext cx="7803614" cy="176915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79526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4BD51-FCEA-0C65-A039-1A8E86E7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Reconocimientos o Certificaciones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8E6763-2549-EF17-A029-BF6888C98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200870" cy="2198049"/>
          </a:xfrm>
        </p:spPr>
        <p:txBody>
          <a:bodyPr/>
          <a:lstStyle/>
          <a:p>
            <a:pPr algn="just"/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Mostrar cualquier tipo de premios, certificaciones o reconocimientos de la industria que hayan recibido para aumentar la credibilidad.</a:t>
            </a:r>
          </a:p>
        </p:txBody>
      </p:sp>
      <p:pic>
        <p:nvPicPr>
          <p:cNvPr id="5" name="Imagen 4" descr="Imagen que contiene persona, sostener, hombre, mujer&#10;&#10;Descripción generada automáticamente">
            <a:extLst>
              <a:ext uri="{FF2B5EF4-FFF2-40B4-BE49-F238E27FC236}">
                <a16:creationId xmlns:a16="http://schemas.microsoft.com/office/drawing/2014/main" id="{14B7C82A-6734-16B8-00EC-E1C84A477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646" y="2941375"/>
            <a:ext cx="5616942" cy="29562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59949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751C5-11A8-F26E-5AD6-153DF5B12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590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s-MX" sz="9600" dirty="0"/>
              <a:t>Recursos</a:t>
            </a:r>
          </a:p>
        </p:txBody>
      </p:sp>
    </p:spTree>
    <p:extLst>
      <p:ext uri="{BB962C8B-B14F-4D97-AF65-F5344CB8AC3E}">
        <p14:creationId xmlns:p14="http://schemas.microsoft.com/office/powerpoint/2010/main" val="1137093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A36E8F-3491-1422-7C9A-DFA2FD8E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Videos Explicativos y Promocionales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E338EC-D9CE-9BA2-B082-D1CA0F116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Video corporativo: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Un video breve (1-2 minutos) que presente la historia, misión y servicios de la empresa de manera profesional y atractiva.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Estrategias de inversión: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Videos que expliquen, de manera sencilla, las principales estrategias de inversión que utilizan. Por ejemplo, cómo funcionan los modelos cuantitativos o los mercados de capitales y derivados.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Entrevistas con expertos: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Entrevistas con el equipo de expertos financieros o con clientes satisfechos que compartan sus experiencias y consejos de inversión.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Webinars</a:t>
            </a: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grabados: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Publicar grabaciones de </a:t>
            </a:r>
            <a:r>
              <a:rPr lang="es-MX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webinars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sobre temas de interés, como análisis de mercado o nuevas oportunidades de inversión.</a:t>
            </a:r>
          </a:p>
        </p:txBody>
      </p:sp>
    </p:spTree>
    <p:extLst>
      <p:ext uri="{BB962C8B-B14F-4D97-AF65-F5344CB8AC3E}">
        <p14:creationId xmlns:p14="http://schemas.microsoft.com/office/powerpoint/2010/main" val="1815590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D0E7E6-795A-98A4-3843-B5FE8ABA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Infografías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E134E1-93E3-8D89-F589-44AA380FD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Infografías sobre estrategias de inversión: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Explicar conceptos complejos, como la diversificación de portafolios, análisis de riesgos o la administración de fondos privados, de forma visual y fácil de entender.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Diagramas de procesos: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Infografías que muestren el proceso de inversión con B&amp;G Capital, desde la inscripción hasta la gestión de los fondos.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Estadísticas de desempeño: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Gráficos y comparativas de rendimiento de las inversiones para demostrar el valor agregado que ofrecen.</a:t>
            </a:r>
          </a:p>
        </p:txBody>
      </p:sp>
    </p:spTree>
    <p:extLst>
      <p:ext uri="{BB962C8B-B14F-4D97-AF65-F5344CB8AC3E}">
        <p14:creationId xmlns:p14="http://schemas.microsoft.com/office/powerpoint/2010/main" val="742243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D6A5F-B7E5-844F-CDFD-29388EAD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Presentaciones Interactivas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774BE6-6FDC-004F-8622-99C2CE0B9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Portafolios de inversión: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Crear presentaciones o sliders que permitan a los usuarios explorar diferentes portafolios de inversión y ver cómo funcionan según los niveles de riesgo y rentabilidad.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Proyectos recientes: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Mostrar proyectos de inversión recientes y cómo han sido gestionados, usando imágenes, gráficos y descripciones interactivas.</a:t>
            </a:r>
          </a:p>
        </p:txBody>
      </p:sp>
    </p:spTree>
    <p:extLst>
      <p:ext uri="{BB962C8B-B14F-4D97-AF65-F5344CB8AC3E}">
        <p14:creationId xmlns:p14="http://schemas.microsoft.com/office/powerpoint/2010/main" val="223833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8889E-4BE4-784D-5449-7BE83597166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pPr algn="ctr"/>
            <a:r>
              <a:rPr lang="es-MX" dirty="0"/>
              <a:t>Sección  Top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4E96AA-FA14-5BC6-207B-AC91B7703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159" y="2063642"/>
            <a:ext cx="4789602" cy="3293130"/>
          </a:xfrm>
          <a:noFill/>
        </p:spPr>
        <p:txBody>
          <a:bodyPr/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Resumen de la empresa: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Un mensaje claro y conciso que explique quiénes son, qué hacen y por qué son la mejor opción para los inversionistas.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Destacados: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Resultados recientes, logros importantes o indicadores de rendimiento clave que demuestren su experiencia y éxito en la gestión de inversiones.</a:t>
            </a:r>
          </a:p>
          <a:p>
            <a:pPr algn="just"/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BBDFC3-4003-7C27-A04A-AA09247FC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241" y="2836544"/>
            <a:ext cx="5568176" cy="312361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chemeClr val="tx1"/>
            </a:innerShdw>
          </a:effectLst>
        </p:spPr>
      </p:pic>
    </p:spTree>
    <p:extLst>
      <p:ext uri="{BB962C8B-B14F-4D97-AF65-F5344CB8AC3E}">
        <p14:creationId xmlns:p14="http://schemas.microsoft.com/office/powerpoint/2010/main" val="4269522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C7F7E3-C7B5-53B0-E5A4-F793A471E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Galerías de Imágenes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535646-F9D7-29B3-77D5-78F17BC65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Fotos del equipo y oficinas: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Publicar imágenes del equipo de expertos financieros, así como de las oficinas, para generar confianza y transparencia.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Imágenes de eventos o capacitaciones: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Compartir imágenes de eventos importantes, como capacitaciones In-Company o conferencias que han realizado.</a:t>
            </a:r>
          </a:p>
        </p:txBody>
      </p:sp>
    </p:spTree>
    <p:extLst>
      <p:ext uri="{BB962C8B-B14F-4D97-AF65-F5344CB8AC3E}">
        <p14:creationId xmlns:p14="http://schemas.microsoft.com/office/powerpoint/2010/main" val="3516314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96149F-EBB9-D724-36B0-218EAB8E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Gráficos y Análisis</a:t>
            </a:r>
            <a:br>
              <a:rPr lang="es-MX" dirty="0"/>
            </a:b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E9BBE9-E91D-4C39-60DB-55F3648F9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Actualización de precios de activos: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 es posible, incorporar gráficos de precios de activos financieros en tiempo real (acciones, derivados, etc.), para dar información relevante a los inversionistas.</a:t>
            </a:r>
          </a:p>
          <a:p>
            <a:r>
              <a:rPr lang="es-MX" sz="18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Dashboard</a:t>
            </a:r>
            <a:r>
              <a:rPr lang="es-MX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inversiones:</a:t>
            </a:r>
            <a:r>
              <a:rPr lang="es-MX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Una plataforma interactiva o una sección del sitio que permita a los inversionistas ver el rendimiento de sus inversiones a través de gráficos y estadísticas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76642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6A34A-A2B7-4289-0E6C-ACA45BCA9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Animaciones y Videos Tutoriales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054162-B91D-3C96-9D44-29F05312B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Tutoriales de uso: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Videos que expliquen cómo utilizar la plataforma de inversión, cómo acceder a los reportes de inversión o cómo registrarse en su sistema.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Animaciones explicativas: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Animaciones simples que expliquen los beneficios de invertir con B&amp;G Capital, los servicios de crowdfunding o el funcionamiento de la administración de fondos.</a:t>
            </a:r>
          </a:p>
        </p:txBody>
      </p:sp>
    </p:spTree>
    <p:extLst>
      <p:ext uri="{BB962C8B-B14F-4D97-AF65-F5344CB8AC3E}">
        <p14:creationId xmlns:p14="http://schemas.microsoft.com/office/powerpoint/2010/main" val="318094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F0ECE-2DEE-AFEC-9A3C-9C496294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Boletines y </a:t>
            </a:r>
            <a:r>
              <a:rPr lang="es-MX" dirty="0" err="1"/>
              <a:t>Whitepapers</a:t>
            </a:r>
            <a:r>
              <a:rPr lang="es-MX" dirty="0"/>
              <a:t> Descargables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22B780-02B6-644B-FC83-00B8C4BE6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Boletines financieros: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Recursos en PDF que los usuarios puedan descargar con información actualizada sobre el rendimiento de los mercados financieros y las oportunidades de inversión.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Whitepapers</a:t>
            </a: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sobre inversión: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Documentos detallados que expliquen temas avanzados como los fondos de capital privado, derivados financieros, o análisis de riesgos en la inversión.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06020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E03E1-0824-9A53-A996-CC4FC8D9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Herramientas Interactivas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A5870E-A43F-42B2-B924-C698E5D81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Calculadoras financieras: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Herramientas que permitan a los usuarios simular rendimientos, calcular riesgos o proyectar el crecimiento de sus inversiones.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Simulador de portafolios: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Una herramienta interactiva donde los usuarios puedan "construir" un portafolio de inversión y ver cómo respondería en diferentes escenarios de mercado.</a:t>
            </a:r>
          </a:p>
        </p:txBody>
      </p:sp>
    </p:spTree>
    <p:extLst>
      <p:ext uri="{BB962C8B-B14F-4D97-AF65-F5344CB8AC3E}">
        <p14:creationId xmlns:p14="http://schemas.microsoft.com/office/powerpoint/2010/main" val="826126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ADB0C-CBBB-D304-3CC4-5623853C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Psicología de los Colores en Banca Privada</a:t>
            </a:r>
            <a:endParaRPr lang="es-MX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6E65D1-DE8A-9464-F0EE-00D92C705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Azul: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Representa confianza, seguridad, profesionalismo y estabilidad. Es el color más común en el sector financiero por estas razones.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Gris: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Evoca neutralidad, sofisticación y equilibrio. Es ideal para complementar otros colores sin distraer.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Verde: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Asociado con crecimiento, riqueza y estabilidad financiera. Es ideal para resaltar elementos relacionados con inversiones y éxito.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Blanco: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Simboliza pureza, simplicidad y claridad. Ayuda a mantener un diseño limpio y fácil de navegar.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Negro: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Denota elegancia, poder y sofisticación. Útil para detalles y textos importantes.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Dorado o Amarillo: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Transmite lujo, valor y éxito. Ideal para acentos y elementos de llamada a la acción.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Beige o Marrón Claro: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Proporciona una sensación de calidez y confort, complementando la seriedad de los colores más oscuros.</a:t>
            </a:r>
          </a:p>
        </p:txBody>
      </p:sp>
    </p:spTree>
    <p:extLst>
      <p:ext uri="{BB962C8B-B14F-4D97-AF65-F5344CB8AC3E}">
        <p14:creationId xmlns:p14="http://schemas.microsoft.com/office/powerpoint/2010/main" val="4040396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3963B-9FBD-C91D-F43E-F87F0EB16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Paleta Clásica y Sofisticada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A22D71-C50A-5753-6A5F-F60A11A5B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Azul Marino (#1E3A8A):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Color principal para encabezados, barras de navegación y fondos.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Azul Claro (#3B82F6):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Para botones, enlaces y elementos interactivos.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Gris Claro (#D1D5DB):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Fondo principal de la página y secciones secundarias.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Blanco (#FFFFFF):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Texto principal y áreas de contenido para mantener claridad.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Dorado (#D4AF37):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Acentos para botones, íconos y elementos destacados.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Fondos de Sección: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Gris Claro alternando con Blanco para separar contenidos.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Detalles y Acentos: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Dorado para iconos, bordes y elementos de lujo.</a:t>
            </a:r>
          </a:p>
        </p:txBody>
      </p:sp>
    </p:spTree>
    <p:extLst>
      <p:ext uri="{BB962C8B-B14F-4D97-AF65-F5344CB8AC3E}">
        <p14:creationId xmlns:p14="http://schemas.microsoft.com/office/powerpoint/2010/main" val="1370592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A497FE-FF0F-794C-0527-79911D825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Paleta Clásica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998C3D8-8DFF-71B2-3BCC-E60F37C2A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287" y="1985238"/>
            <a:ext cx="7873876" cy="3480525"/>
          </a:xfrm>
        </p:spPr>
      </p:pic>
    </p:spTree>
    <p:extLst>
      <p:ext uri="{BB962C8B-B14F-4D97-AF65-F5344CB8AC3E}">
        <p14:creationId xmlns:p14="http://schemas.microsoft.com/office/powerpoint/2010/main" val="64720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49CEBB-8F88-9EF2-9C95-BAADFB3F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Paleta Minimalista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977A66-D97C-7CF4-662D-3A9BFCBCA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Gris Oscuro (#374151):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Color principal para encabezados y textos importantes.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Verde Esmeralda (#10B981):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Para botones, enlaces y elementos interactivos.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Gris Claro (#F3F4F6):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Fondo principal y secciones secundarias.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Blanco (#FFFFFF):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Texto y áreas de contenido para mantener claridad.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Negro (#111827):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Detalles, bordes y elementos de contraste.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53043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55AAA7-F84E-D18D-4F5E-2B5C2AF1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Paleta Minimalista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D1C42AB-02DE-CDAC-3491-A593EDB99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018" y="2016125"/>
            <a:ext cx="7782289" cy="3449638"/>
          </a:xfrm>
        </p:spPr>
      </p:pic>
    </p:spTree>
    <p:extLst>
      <p:ext uri="{BB962C8B-B14F-4D97-AF65-F5344CB8AC3E}">
        <p14:creationId xmlns:p14="http://schemas.microsoft.com/office/powerpoint/2010/main" val="426720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25BF4-A185-DAB1-4DBA-B040DB16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Nuestros Servicios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32F3BA-D3AD-3868-D6AD-A59BA294F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642" y="2000310"/>
            <a:ext cx="4746661" cy="3266254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Descripción más detallada de cada uno de los servicios ofrecidos: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Consultoría en Finanzas y Economía.</a:t>
            </a:r>
            <a:endParaRPr lang="es-MX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Capacitación In-Company para el sector financiero.</a:t>
            </a:r>
            <a:endParaRPr lang="es-MX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Innovación y Desarrollo de Proyectos de Sistemas y </a:t>
            </a:r>
            <a:r>
              <a:rPr lang="es-MX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APPs</a:t>
            </a:r>
            <a:r>
              <a:rPr lang="es-MX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s-MX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MX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Administración de Inversiones.</a:t>
            </a:r>
            <a:endParaRPr lang="es-MX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8A99CD-FE06-4791-B62F-6A68A2587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201" y="2668846"/>
            <a:ext cx="6234123" cy="326625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36124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7004F-930B-C07B-0A67-47C056D5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Paleta Sólida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DFC554-3F28-F621-0F23-2F1FCB112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Azul Real (#2563EB):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Color principal para encabezados y elementos destacados.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Gris Medio (#6B7280):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Para textos secundarios y fondos de secciones.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Beige Claro (#F5F5DC):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Fondo principal para un aspecto cálido y acogedor.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Blanco (#FFFFFF):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Texto principal y áreas de contenido.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Bronce (#CD7F32):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Acentos para botones, iconos y elementos de lujo.</a:t>
            </a:r>
          </a:p>
        </p:txBody>
      </p:sp>
    </p:spTree>
    <p:extLst>
      <p:ext uri="{BB962C8B-B14F-4D97-AF65-F5344CB8AC3E}">
        <p14:creationId xmlns:p14="http://schemas.microsoft.com/office/powerpoint/2010/main" val="561134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9BADF-311E-CDD0-D4AF-C37B745B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Paleta Solida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1E08F48-95E7-B306-3214-13AC23AD2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470" y="2016125"/>
            <a:ext cx="7807385" cy="3449638"/>
          </a:xfrm>
        </p:spPr>
      </p:pic>
    </p:spTree>
    <p:extLst>
      <p:ext uri="{BB962C8B-B14F-4D97-AF65-F5344CB8AC3E}">
        <p14:creationId xmlns:p14="http://schemas.microsoft.com/office/powerpoint/2010/main" val="437416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E5435-8118-E62F-DEA1-10329AE1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Estrategias de Inversión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495C57-361C-51E7-F562-2169742D2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652" y="1919805"/>
            <a:ext cx="5986806" cy="3887018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Desglose de las </a:t>
            </a: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estrategias de inversión 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 mercados de capitales y derivados financieros.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Modelos Cuantitativos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Explicación breve sobre cómo estos modelos aportan valor a los inversionistas. (no tiene qu</a:t>
            </a:r>
            <a:r>
              <a:rPr lang="es-MX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 ser el modelo en sí, se puede explicar que nuestros expertos realizan un perfil del cliente y le ayudan a generar la cartera de inversiones más adecuada que le permita alcanzar sus metas).</a:t>
            </a:r>
            <a:endParaRPr lang="es-MX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pic>
        <p:nvPicPr>
          <p:cNvPr id="7" name="Imagen 6" descr="Imagen que contiene persona, interior, hombre, tabla&#10;&#10;Descripción generada automáticamente">
            <a:extLst>
              <a:ext uri="{FF2B5EF4-FFF2-40B4-BE49-F238E27FC236}">
                <a16:creationId xmlns:a16="http://schemas.microsoft.com/office/drawing/2014/main" id="{2612A62D-A35F-0531-2277-4145DA15B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06" y="2756227"/>
            <a:ext cx="4784074" cy="318406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04903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CD5A6-BAFC-0932-E8E6-8B23CA0E2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Equipo de expertos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165EE-1CF4-3071-8331-750337101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449600" cy="2565695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 perfil detallado del equipo directivo y los asesores financieros que lideran las estrategias.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Resaltar la experiencia y credenciales del equipo para generar confianza en los inversionistas.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852D6F-812A-9E50-A985-7D54408EB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333" y="2189759"/>
            <a:ext cx="5156462" cy="371988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21220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F8E03-3C29-F7AA-A062-9E69B145D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Mercados financieros y análisis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BE5F92-031E-00D8-590B-5B8861A34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586" y="2123575"/>
            <a:ext cx="4695335" cy="3547409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Actualizaciones sobre las tendencias y análisis de los mercados financieros.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Blog o artículos relacionados con las inversiones y las finanzas para atraer tráfico y demostrar su conocimiento del mercado.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3CBF10-9FD1-6A89-8A6E-6D549A537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081" y="2385740"/>
            <a:ext cx="5127502" cy="354740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69898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2481D1-7DE4-4B0D-3839-7A317BDF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Testimonios o casos de estudio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E80C76-0804-3EBA-E8D2-7E8E86E5B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275" y="2174945"/>
            <a:ext cx="4902725" cy="3293131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Comentarios de inversionistas o socios que ya han trabajado con ustedes y pueden validar la efectividad de sus servicios.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Casos de estudio que describan inversiones exitosas gestionadas por B&amp;G Capital.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28D0566-61AA-2E91-1471-4989B9FD83D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156082">
                <a:shade val="45000"/>
                <a:satMod val="135000"/>
              </a:srgb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5962" y="2387566"/>
            <a:ext cx="4990504" cy="34410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81934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3F3955-DA49-0281-6D3B-5E5AF16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Información para Inversionistas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FD5353-9024-0A2C-4F50-90D8D2278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233" y="2144124"/>
            <a:ext cx="6165494" cy="3302556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Reportes Financieros: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Publicación de reportes o boletines financieros, informes anuales o trimestrales que detallen su rendimiento.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Proceso de Inversión: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Descripción clara del proceso para convertirse en un inversionista con ellos, cómo se gestionan los fondos y qué garantías tienen.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MX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Fondos y Proyectos Disponibles:</a:t>
            </a:r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Información sobre los fondos de capital privado o los proyectos de inversión en los que pueden participar los inversionistas.</a:t>
            </a:r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EBC672C8-ECEE-28F3-90DB-997A193557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827" y="3657600"/>
            <a:ext cx="4348137" cy="21595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2863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A9B34-D527-77AB-9CA3-7BE9D818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Riesgos y Cumplimiento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CEF812-DCE5-1CE9-2929-B3584A1EC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176223" cy="2198049"/>
          </a:xfrm>
        </p:spPr>
        <p:txBody>
          <a:bodyPr/>
          <a:lstStyle/>
          <a:p>
            <a:pPr algn="just"/>
            <a:r>
              <a:rPr lang="es-MX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Información sobre las medidas de cumplimiento regulatorio y la gestión de riesgos, demostrando que la empresa cumple con las leyes y regulaciones del sector financiero.</a:t>
            </a:r>
          </a:p>
          <a:p>
            <a:pPr algn="just"/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E115C0-378C-9504-B8CE-8A94F28F5F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96000"/>
          </a:blip>
          <a:stretch>
            <a:fillRect/>
          </a:stretch>
        </p:blipFill>
        <p:spPr>
          <a:xfrm>
            <a:off x="6456318" y="2313045"/>
            <a:ext cx="5249287" cy="365199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01300528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122</TotalTime>
  <Words>1458</Words>
  <Application>Microsoft Office PowerPoint</Application>
  <PresentationFormat>Panorámica</PresentationFormat>
  <Paragraphs>101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Aptos</vt:lpstr>
      <vt:lpstr>Arial</vt:lpstr>
      <vt:lpstr>Courier New</vt:lpstr>
      <vt:lpstr>Symbol</vt:lpstr>
      <vt:lpstr>Tw Cen MT</vt:lpstr>
      <vt:lpstr>Galería</vt:lpstr>
      <vt:lpstr>B&amp;G Capital </vt:lpstr>
      <vt:lpstr>Sección  Top</vt:lpstr>
      <vt:lpstr>Nuestros Servicios</vt:lpstr>
      <vt:lpstr>Estrategias de Inversión </vt:lpstr>
      <vt:lpstr>Equipo de expertos</vt:lpstr>
      <vt:lpstr>Mercados financieros y análisis </vt:lpstr>
      <vt:lpstr>Testimonios o casos de estudio</vt:lpstr>
      <vt:lpstr>Información para Inversionistas</vt:lpstr>
      <vt:lpstr>Riesgos y Cumplimiento</vt:lpstr>
      <vt:lpstr>Preguntas Frecuentes (FAQ)</vt:lpstr>
      <vt:lpstr>Blog o Noticias</vt:lpstr>
      <vt:lpstr>Portal de Inversionistas (Iniciar Sesión)</vt:lpstr>
      <vt:lpstr>Webinars y Eventos</vt:lpstr>
      <vt:lpstr>Contacta a un Asesor</vt:lpstr>
      <vt:lpstr>Reconocimientos o Certificaciones</vt:lpstr>
      <vt:lpstr>Recursos</vt:lpstr>
      <vt:lpstr>Videos Explicativos y Promocionales</vt:lpstr>
      <vt:lpstr>Infografías</vt:lpstr>
      <vt:lpstr>Presentaciones Interactivas</vt:lpstr>
      <vt:lpstr>Galerías de Imágenes</vt:lpstr>
      <vt:lpstr>Gráficos y Análisis </vt:lpstr>
      <vt:lpstr>Animaciones y Videos Tutoriales</vt:lpstr>
      <vt:lpstr>Boletines y Whitepapers Descargables</vt:lpstr>
      <vt:lpstr>Herramientas Interactivas</vt:lpstr>
      <vt:lpstr>Psicología de los Colores en Banca Privada</vt:lpstr>
      <vt:lpstr>Paleta Clásica y Sofisticada</vt:lpstr>
      <vt:lpstr>Paleta Clásica</vt:lpstr>
      <vt:lpstr>Paleta Minimalista</vt:lpstr>
      <vt:lpstr>Paleta Minimalista</vt:lpstr>
      <vt:lpstr>Paleta Sólida</vt:lpstr>
      <vt:lpstr>Paleta Solida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 Manuel Martinez</dc:creator>
  <cp:lastModifiedBy>Jose Manuel Martinez</cp:lastModifiedBy>
  <cp:revision>6</cp:revision>
  <dcterms:created xsi:type="dcterms:W3CDTF">2024-10-08T02:20:52Z</dcterms:created>
  <dcterms:modified xsi:type="dcterms:W3CDTF">2024-10-08T04:23:14Z</dcterms:modified>
</cp:coreProperties>
</file>